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306" r:id="rId2"/>
    <p:sldId id="437" r:id="rId3"/>
    <p:sldId id="502" r:id="rId4"/>
    <p:sldId id="478" r:id="rId5"/>
    <p:sldId id="494" r:id="rId6"/>
    <p:sldId id="489" r:id="rId7"/>
    <p:sldId id="479" r:id="rId8"/>
    <p:sldId id="490" r:id="rId9"/>
    <p:sldId id="480" r:id="rId10"/>
    <p:sldId id="481" r:id="rId11"/>
    <p:sldId id="482" r:id="rId12"/>
    <p:sldId id="491" r:id="rId13"/>
    <p:sldId id="484" r:id="rId14"/>
    <p:sldId id="485" r:id="rId15"/>
    <p:sldId id="497" r:id="rId16"/>
    <p:sldId id="498" r:id="rId17"/>
    <p:sldId id="503" r:id="rId18"/>
    <p:sldId id="499" r:id="rId19"/>
    <p:sldId id="500" r:id="rId20"/>
    <p:sldId id="512" r:id="rId21"/>
    <p:sldId id="508" r:id="rId22"/>
    <p:sldId id="510" r:id="rId23"/>
    <p:sldId id="506" r:id="rId24"/>
    <p:sldId id="493" r:id="rId25"/>
    <p:sldId id="453" r:id="rId26"/>
    <p:sldId id="492" r:id="rId27"/>
    <p:sldId id="421" r:id="rId28"/>
    <p:sldId id="488" r:id="rId29"/>
    <p:sldId id="509" r:id="rId30"/>
    <p:sldId id="511" r:id="rId31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33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7" autoAdjust="0"/>
    <p:restoredTop sz="99233" autoAdjust="0"/>
  </p:normalViewPr>
  <p:slideViewPr>
    <p:cSldViewPr>
      <p:cViewPr varScale="1">
        <p:scale>
          <a:sx n="83" d="100"/>
          <a:sy n="83" d="100"/>
        </p:scale>
        <p:origin x="-39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4%B8%BB%E8%AA%9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zh.wikipedia.org/wiki/%E8%B3%93%E8%AA%9E" TargetMode="External"/><Relationship Id="rId5" Type="http://schemas.openxmlformats.org/officeDocument/2006/relationships/hyperlink" Target="http://zh.wikipedia.org/w/index.php?title=%E8%A1%A8%E8%AA%9E&amp;action=edit&amp;redlink=1" TargetMode="External"/><Relationship Id="rId4" Type="http://schemas.openxmlformats.org/officeDocument/2006/relationships/hyperlink" Target="http://zh.wikipedia.org/wiki/%E4%B8%BB%E8%A9%9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75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希望</a:t>
            </a:r>
            <a:r>
              <a:rPr lang="en-US" altLang="zh-TW" dirty="0" smtClean="0"/>
              <a:t>User </a:t>
            </a:r>
            <a:r>
              <a:rPr lang="zh-TW" altLang="en-US" dirty="0" smtClean="0"/>
              <a:t>輸入 英文句子 別於其他都用</a:t>
            </a:r>
            <a:r>
              <a:rPr lang="en-US" altLang="zh-TW" dirty="0" smtClean="0"/>
              <a:t>keyword search</a:t>
            </a:r>
          </a:p>
          <a:p>
            <a:r>
              <a:rPr lang="zh-TW" altLang="en-US" dirty="0" smtClean="0"/>
              <a:t>目的 輸入一般句子 自動產生</a:t>
            </a:r>
            <a:r>
              <a:rPr lang="en-US" altLang="zh-TW" dirty="0" smtClean="0"/>
              <a:t>SQL </a:t>
            </a:r>
            <a:r>
              <a:rPr lang="zh-TW" altLang="en-US" dirty="0" smtClean="0"/>
              <a:t>找出結果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把一般的英文句子 視為 拆解成</a:t>
            </a:r>
            <a:r>
              <a:rPr lang="en-US" altLang="zh-TW" dirty="0" smtClean="0"/>
              <a:t>Sub Query</a:t>
            </a:r>
          </a:p>
          <a:p>
            <a:r>
              <a:rPr lang="zh-TW" altLang="en-US" dirty="0" smtClean="0"/>
              <a:t>一句話 意圖有好幾個意圖 想找的條件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2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Sub Query </a:t>
            </a:r>
            <a:r>
              <a:rPr lang="zh-TW" altLang="en-US" dirty="0" smtClean="0"/>
              <a:t>在轉成各個條件 </a:t>
            </a:r>
            <a:r>
              <a:rPr lang="en-US" altLang="zh-TW" dirty="0" smtClean="0"/>
              <a:t>, </a:t>
            </a:r>
            <a:r>
              <a:rPr lang="zh-TW" altLang="en-US" dirty="0" smtClean="0"/>
              <a:t>對應</a:t>
            </a:r>
            <a:r>
              <a:rPr lang="zh-TW" altLang="en-US" dirty="0" smtClean="0"/>
              <a:t>的屬性和</a:t>
            </a:r>
            <a:r>
              <a:rPr lang="en-US" altLang="zh-TW" dirty="0" smtClean="0"/>
              <a:t>Value </a:t>
            </a:r>
            <a:r>
              <a:rPr lang="zh-TW" altLang="en-US" dirty="0" smtClean="0"/>
              <a:t>邏輯的組合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想找的欄位和</a:t>
            </a:r>
            <a:r>
              <a:rPr lang="en-US" altLang="zh-TW" dirty="0" smtClean="0"/>
              <a:t>Value Logical </a:t>
            </a:r>
            <a:r>
              <a:rPr lang="en-US" altLang="zh-TW" dirty="0" smtClean="0"/>
              <a:t>Operator , </a:t>
            </a:r>
            <a:r>
              <a:rPr lang="zh-TW" altLang="en-US" dirty="0" smtClean="0"/>
              <a:t>更</a:t>
            </a:r>
            <a:r>
              <a:rPr lang="zh-TW" altLang="en-US" dirty="0" smtClean="0"/>
              <a:t>能表示使用者的搜尋意圖</a:t>
            </a:r>
            <a:r>
              <a:rPr lang="en-US" altLang="zh-TW" dirty="0" smtClean="0"/>
              <a:t>. </a:t>
            </a:r>
            <a:r>
              <a:rPr lang="zh-TW" altLang="en-US" dirty="0" smtClean="0"/>
              <a:t>更多的資訊去判別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這篇的概念 分成</a:t>
            </a:r>
            <a:r>
              <a:rPr lang="en-US" altLang="zh-TW" dirty="0" smtClean="0"/>
              <a:t>Sub-Query , </a:t>
            </a:r>
            <a:r>
              <a:rPr lang="zh-TW" altLang="en-US" dirty="0" smtClean="0"/>
              <a:t>介係詞 </a:t>
            </a:r>
            <a:r>
              <a:rPr lang="zh-TW" altLang="en-US" dirty="0" smtClean="0"/>
              <a:t>來幫助</a:t>
            </a:r>
            <a:r>
              <a:rPr lang="zh-TW" altLang="en-US" dirty="0" smtClean="0"/>
              <a:t>切斷</a:t>
            </a:r>
            <a:r>
              <a:rPr lang="en-US" altLang="zh-TW" baseline="0" dirty="0" smtClean="0"/>
              <a:t>  ,  </a:t>
            </a:r>
            <a:r>
              <a:rPr lang="zh-TW" altLang="en-US" dirty="0" smtClean="0"/>
              <a:t>著重</a:t>
            </a:r>
            <a:r>
              <a:rPr lang="zh-TW" altLang="en-US" dirty="0" smtClean="0"/>
              <a:t>在句子的拆解 去反應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要的資訊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54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先建 </a:t>
            </a:r>
          </a:p>
          <a:p>
            <a:r>
              <a:rPr lang="en-US" altLang="zh-TW" dirty="0" smtClean="0"/>
              <a:t>Value </a:t>
            </a:r>
            <a:r>
              <a:rPr lang="zh-TW" altLang="en-US" dirty="0" smtClean="0"/>
              <a:t>和 欄位 先建立</a:t>
            </a:r>
            <a:r>
              <a:rPr lang="en-US" altLang="zh-TW" dirty="0" smtClean="0"/>
              <a:t>Index</a:t>
            </a:r>
          </a:p>
          <a:p>
            <a:r>
              <a:rPr lang="zh-TW" altLang="en-US" dirty="0" smtClean="0"/>
              <a:t>欄位字典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1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謂語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主語"/>
              </a:rPr>
              <a:t>主語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相對，兩者是陳述與被陳述的關系。謂語則用來對主語或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主詞"/>
              </a:rPr>
              <a:t>主詞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加以陳述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來說明主語「是什麼」、「做什麼」或「怎麼樣」。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在「這個球是黃色的」這句中，「這個球」是主詞，「是」字是謂語，「黃色的」是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表語 (頁面不存在)"/>
              </a:rPr>
              <a:t>表語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在「他正在打籃球」這句中，「他」是主詞，「正在打」是謂語，「籃球」是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賓語"/>
              </a:rPr>
              <a:t>賓語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00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83C-0CED-4F7D-B952-921917724CB0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pPr/>
              <a:t>2012/12/20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505200"/>
            <a:ext cx="8424936" cy="31641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Date :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2012/12/20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Author :</a:t>
            </a:r>
            <a:r>
              <a:rPr lang="en-US" altLang="zh-TW" dirty="0" smtClean="0"/>
              <a:t>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Rajvardhan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Patil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,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Zhengxin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Chen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Source : 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KEYS’12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Speaker :</a:t>
            </a:r>
            <a:r>
              <a:rPr lang="en-US" altLang="zh-TW" dirty="0" smtClean="0"/>
              <a:t>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Er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-Gang Liu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Advisor : 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Dr.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Jia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-ling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Koh</a:t>
            </a:r>
            <a:endParaRPr lang="en-US" altLang="zh-TW" dirty="0">
              <a:solidFill>
                <a:schemeClr val="tx1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94119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1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494116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TW" dirty="0"/>
              <a:t>Verb 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/>
              <a:t>Query </a:t>
            </a:r>
            <a:r>
              <a:rPr lang="en-US" altLang="zh-TW" dirty="0" smtClean="0"/>
              <a:t>: </a:t>
            </a:r>
            <a:r>
              <a:rPr lang="en-US" altLang="zh-TW" dirty="0"/>
              <a:t>Check for the Students getting GPA &lt; 3.0 and </a:t>
            </a:r>
            <a:r>
              <a:rPr lang="en-US" altLang="zh-TW" b="1" dirty="0" smtClean="0"/>
              <a:t>were</a:t>
            </a:r>
            <a:r>
              <a:rPr lang="en-US" altLang="zh-TW" dirty="0" smtClean="0"/>
              <a:t> absent </a:t>
            </a:r>
            <a:r>
              <a:rPr lang="en-US" altLang="zh-TW" dirty="0"/>
              <a:t>for more than 10 days.</a:t>
            </a:r>
          </a:p>
          <a:p>
            <a:r>
              <a:rPr lang="en-US" altLang="zh-TW" dirty="0"/>
              <a:t>Subject: Check for the Students</a:t>
            </a:r>
          </a:p>
          <a:p>
            <a:r>
              <a:rPr lang="en-US" altLang="zh-TW" dirty="0"/>
              <a:t>SQ 1: GPA &lt; 3.0 and</a:t>
            </a:r>
          </a:p>
          <a:p>
            <a:r>
              <a:rPr lang="en-US" altLang="zh-TW" dirty="0"/>
              <a:t>SQ 2: absent for more than 10 days</a:t>
            </a:r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Query Parsing - Delimiters  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311483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TW" dirty="0"/>
              <a:t>Gerunds 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動名詞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Query : </a:t>
            </a:r>
            <a:r>
              <a:rPr lang="en-US" altLang="zh-TW" dirty="0"/>
              <a:t>A Toyota car </a:t>
            </a:r>
            <a:r>
              <a:rPr lang="en-US" altLang="zh-TW" b="1" dirty="0"/>
              <a:t>having </a:t>
            </a:r>
            <a:r>
              <a:rPr lang="en-US" altLang="zh-TW" dirty="0"/>
              <a:t>Red color and production year </a:t>
            </a:r>
            <a:r>
              <a:rPr lang="en-US" altLang="zh-TW" dirty="0" smtClean="0"/>
              <a:t>&gt; 2000 </a:t>
            </a:r>
            <a:r>
              <a:rPr lang="en-US" altLang="zh-TW" dirty="0"/>
              <a:t>or </a:t>
            </a:r>
            <a:r>
              <a:rPr lang="en-US" altLang="zh-TW" b="1" dirty="0"/>
              <a:t>giving </a:t>
            </a:r>
            <a:r>
              <a:rPr lang="en-US" altLang="zh-TW" dirty="0"/>
              <a:t>mileage of 30 miles per gallon</a:t>
            </a:r>
            <a:r>
              <a:rPr lang="en-US" altLang="zh-TW" dirty="0" smtClean="0"/>
              <a:t>. </a:t>
            </a:r>
            <a:endParaRPr lang="en-US" altLang="zh-TW" dirty="0"/>
          </a:p>
          <a:p>
            <a:r>
              <a:rPr lang="en-US" altLang="zh-TW" dirty="0"/>
              <a:t>Subject: A Toyota car</a:t>
            </a:r>
          </a:p>
          <a:p>
            <a:r>
              <a:rPr lang="en-US" altLang="zh-TW" dirty="0"/>
              <a:t>SQ 1: Red color and production year &gt; 2000 or</a:t>
            </a:r>
          </a:p>
          <a:p>
            <a:r>
              <a:rPr lang="en-US" altLang="zh-TW" dirty="0"/>
              <a:t>SQ 2: mileage of 30 miles per gallon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95536" y="117061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Delimiter</a:t>
            </a:r>
            <a:r>
              <a:rPr lang="zh-TW" altLang="en-US" dirty="0" smtClean="0"/>
              <a:t>：</a:t>
            </a:r>
            <a:r>
              <a:rPr lang="en-US" altLang="zh-TW" dirty="0"/>
              <a:t>Delimiters are the words used by the user to </a:t>
            </a:r>
            <a:r>
              <a:rPr lang="en-US" altLang="zh-TW" dirty="0" smtClean="0"/>
              <a:t>connect different </a:t>
            </a:r>
            <a:r>
              <a:rPr lang="en-US" altLang="zh-TW" dirty="0"/>
              <a:t>sub-queries formulating into a </a:t>
            </a:r>
            <a:r>
              <a:rPr lang="en-US" altLang="zh-TW" dirty="0" smtClean="0"/>
              <a:t>query</a:t>
            </a:r>
          </a:p>
        </p:txBody>
      </p:sp>
      <p:sp>
        <p:nvSpPr>
          <p:cNvPr id="2" name="矩形 1"/>
          <p:cNvSpPr/>
          <p:nvPr/>
        </p:nvSpPr>
        <p:spPr>
          <a:xfrm>
            <a:off x="487760" y="1772816"/>
            <a:ext cx="7468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Gerunds 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動名詞</a:t>
            </a:r>
            <a:r>
              <a:rPr lang="en-US" altLang="zh-TW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Verb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Interrogative and relative pronoun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疑問句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關係代名詞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Prepositions(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介系詞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03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119675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TW" dirty="0"/>
              <a:t>I</a:t>
            </a:r>
            <a:r>
              <a:rPr lang="en-US" altLang="zh-TW" dirty="0" smtClean="0"/>
              <a:t>nterrogative </a:t>
            </a:r>
            <a:r>
              <a:rPr lang="en-US" altLang="zh-TW" dirty="0"/>
              <a:t>and relative pronoun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疑問句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關係代名詞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/>
              <a:t>Query </a:t>
            </a:r>
            <a:r>
              <a:rPr lang="en-US" altLang="zh-TW" dirty="0" smtClean="0"/>
              <a:t>: </a:t>
            </a:r>
            <a:r>
              <a:rPr lang="en-US" altLang="zh-TW" dirty="0"/>
              <a:t>Find a car </a:t>
            </a:r>
            <a:r>
              <a:rPr lang="en-US" altLang="zh-TW" b="1" dirty="0"/>
              <a:t>which</a:t>
            </a:r>
            <a:r>
              <a:rPr lang="en-US" altLang="zh-TW" dirty="0"/>
              <a:t> is red in color and price &lt; $3000 </a:t>
            </a:r>
            <a:r>
              <a:rPr lang="en-US" altLang="zh-TW" dirty="0" smtClean="0"/>
              <a:t>or </a:t>
            </a:r>
            <a:r>
              <a:rPr lang="en-US" altLang="zh-TW" b="1" dirty="0" smtClean="0"/>
              <a:t>whose</a:t>
            </a:r>
            <a:r>
              <a:rPr lang="en-US" altLang="zh-TW" dirty="0" smtClean="0"/>
              <a:t> </a:t>
            </a:r>
            <a:r>
              <a:rPr lang="en-US" altLang="zh-TW" dirty="0"/>
              <a:t>mileage &gt; 20</a:t>
            </a:r>
          </a:p>
          <a:p>
            <a:r>
              <a:rPr lang="en-US" altLang="zh-TW" dirty="0"/>
              <a:t>Subject: Find a car</a:t>
            </a:r>
          </a:p>
          <a:p>
            <a:r>
              <a:rPr lang="en-US" altLang="zh-TW" dirty="0"/>
              <a:t>SQ 1: red in color and price &lt; $3000 or</a:t>
            </a:r>
          </a:p>
          <a:p>
            <a:r>
              <a:rPr lang="en-US" altLang="zh-TW" dirty="0"/>
              <a:t>SQ 2: mileage &gt; 20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5536" y="340286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TW" dirty="0"/>
              <a:t>Prepositions(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介系詞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/>
              <a:t>Query </a:t>
            </a:r>
            <a:r>
              <a:rPr lang="en-US" altLang="zh-TW" dirty="0" smtClean="0"/>
              <a:t>: </a:t>
            </a:r>
            <a:r>
              <a:rPr lang="en-US" altLang="zh-TW" dirty="0"/>
              <a:t>Look for a book </a:t>
            </a:r>
            <a:r>
              <a:rPr lang="en-US" altLang="zh-TW" b="1" dirty="0"/>
              <a:t>by</a:t>
            </a:r>
            <a:r>
              <a:rPr lang="en-US" altLang="zh-TW" dirty="0"/>
              <a:t> author xyz or </a:t>
            </a:r>
            <a:r>
              <a:rPr lang="en-US" altLang="zh-TW" dirty="0" err="1"/>
              <a:t>abc</a:t>
            </a:r>
            <a:r>
              <a:rPr lang="en-US" altLang="zh-TW" dirty="0"/>
              <a:t> </a:t>
            </a:r>
            <a:r>
              <a:rPr lang="en-US" altLang="zh-TW" b="1" dirty="0"/>
              <a:t>with</a:t>
            </a:r>
            <a:r>
              <a:rPr lang="en-US" altLang="zh-TW" dirty="0"/>
              <a:t> pages no </a:t>
            </a:r>
            <a:r>
              <a:rPr lang="en-US" altLang="zh-TW" dirty="0" smtClean="0"/>
              <a:t>less than </a:t>
            </a:r>
            <a:r>
              <a:rPr lang="en-US" altLang="zh-TW" dirty="0"/>
              <a:t>100</a:t>
            </a:r>
          </a:p>
          <a:p>
            <a:r>
              <a:rPr lang="en-US" altLang="zh-TW" dirty="0"/>
              <a:t>Subject: Look for a book</a:t>
            </a:r>
          </a:p>
          <a:p>
            <a:r>
              <a:rPr lang="en-US" altLang="zh-TW" dirty="0"/>
              <a:t>SQ 1: author xyz or </a:t>
            </a:r>
            <a:r>
              <a:rPr lang="en-US" altLang="zh-TW" dirty="0" err="1" smtClean="0"/>
              <a:t>abc</a:t>
            </a:r>
            <a:endParaRPr lang="en-US" altLang="zh-TW" dirty="0" smtClean="0"/>
          </a:p>
          <a:p>
            <a:r>
              <a:rPr lang="en-US" altLang="zh-TW" dirty="0"/>
              <a:t>SQ 2: pages no less than 100</a:t>
            </a:r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Query Parsing - Delimiters  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High Level Architecture</a:t>
            </a:r>
          </a:p>
          <a:p>
            <a:r>
              <a:rPr lang="en-US" altLang="zh-TW" sz="2600" b="1" dirty="0">
                <a:latin typeface="Century Gothic" pitchFamily="34" charset="0"/>
              </a:rPr>
              <a:t>Query Parsing 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Delimiters</a:t>
            </a: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CFG Grammar</a:t>
            </a:r>
            <a:endParaRPr lang="en-US" altLang="zh-TW" sz="1900" b="1" dirty="0"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SQL Query Construction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Grouping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Algorithm</a:t>
            </a:r>
            <a:endParaRPr lang="en-US" altLang="zh-TW" sz="2200" b="1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Constructing SQL Clauses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67544" y="183553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Query : find Honda or Toyota cars with 2 doors and Color Red or which give mileage greater than 20 miles per gallon.</a:t>
            </a:r>
          </a:p>
        </p:txBody>
      </p:sp>
      <p:sp>
        <p:nvSpPr>
          <p:cNvPr id="6" name="矩形 5"/>
          <p:cNvSpPr/>
          <p:nvPr/>
        </p:nvSpPr>
        <p:spPr>
          <a:xfrm>
            <a:off x="467544" y="406603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Subject: Honda or Toyota cars</a:t>
            </a:r>
          </a:p>
          <a:p>
            <a:r>
              <a:rPr lang="en-US" altLang="zh-TW" dirty="0"/>
              <a:t>Predicate: 2 doors and Color Red or which mileage &gt; 20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07740"/>
            <a:ext cx="5562044" cy="3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59868"/>
            <a:ext cx="699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04056" y="52216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Sub-query 1: 2 doors and Color Red or</a:t>
            </a:r>
          </a:p>
          <a:p>
            <a:r>
              <a:rPr lang="en-US" altLang="zh-TW" dirty="0"/>
              <a:t>Sub-query 2: mileage &gt; 20.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2" y="5939988"/>
            <a:ext cx="6559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67544" y="6309320"/>
            <a:ext cx="4566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Subject: Condition 1: Honda or Toyota cars</a:t>
            </a:r>
            <a:endParaRPr lang="zh-TW" altLang="en-US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46856" y="47667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latin typeface="Arial Rounded MT Bold" pitchFamily="34" charset="0"/>
              </a:rPr>
              <a:t>Query Parsing – CFG Grammar  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112474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STRUCT makes use of a CFG grammar to interpret the </a:t>
            </a:r>
            <a:r>
              <a:rPr lang="en-US" altLang="zh-TW" dirty="0" smtClean="0"/>
              <a:t>user submitted English </a:t>
            </a:r>
            <a:r>
              <a:rPr lang="en-US" altLang="zh-TW" dirty="0"/>
              <a:t>queries.</a:t>
            </a:r>
            <a:endParaRPr lang="zh-TW" altLang="en-US" dirty="0"/>
          </a:p>
        </p:txBody>
      </p:sp>
      <p:cxnSp>
        <p:nvCxnSpPr>
          <p:cNvPr id="15" name="Straight Connector 133"/>
          <p:cNvCxnSpPr/>
          <p:nvPr/>
        </p:nvCxnSpPr>
        <p:spPr>
          <a:xfrm>
            <a:off x="0" y="478786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33"/>
          <p:cNvCxnSpPr/>
          <p:nvPr/>
        </p:nvCxnSpPr>
        <p:spPr>
          <a:xfrm>
            <a:off x="0" y="593998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3"/>
          <p:cNvCxnSpPr/>
          <p:nvPr/>
        </p:nvCxnSpPr>
        <p:spPr>
          <a:xfrm>
            <a:off x="35496" y="3635732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04056" y="2688595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Discarding non-essential information: </a:t>
            </a:r>
            <a:endParaRPr lang="en-US" altLang="zh-TW" dirty="0"/>
          </a:p>
          <a:p>
            <a:r>
              <a:rPr lang="en-US" altLang="zh-TW" dirty="0"/>
              <a:t>Resulting Query : Honda or Toyota cars with 2 doors and Color Red or which mileage &gt; 20</a:t>
            </a:r>
            <a:endParaRPr lang="zh-TW" altLang="en-US" dirty="0"/>
          </a:p>
        </p:txBody>
      </p:sp>
      <p:cxnSp>
        <p:nvCxnSpPr>
          <p:cNvPr id="19" name="Straight Connector 133"/>
          <p:cNvCxnSpPr/>
          <p:nvPr/>
        </p:nvCxnSpPr>
        <p:spPr>
          <a:xfrm>
            <a:off x="35496" y="2636912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5536" y="47667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latin typeface="Arial Rounded MT Bold" pitchFamily="34" charset="0"/>
              </a:rPr>
              <a:t>Query Parsing – CFG Grammar  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9880"/>
            <a:ext cx="6192688" cy="32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4438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633670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488203" y="29825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9357"/>
            <a:ext cx="5112568" cy="54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2719"/>
            <a:ext cx="6534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501008"/>
            <a:ext cx="5492673" cy="53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5913264" cy="180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3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3"/>
          <p:cNvCxnSpPr/>
          <p:nvPr/>
        </p:nvCxnSpPr>
        <p:spPr>
          <a:xfrm>
            <a:off x="35496" y="270892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High Level Architecture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Parsing 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Delimiters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CFG Grammar</a:t>
            </a:r>
            <a:endParaRPr lang="en-US" altLang="zh-TW" sz="19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latin typeface="Century Gothic" pitchFamily="34" charset="0"/>
              </a:rPr>
              <a:t>SQL </a:t>
            </a:r>
            <a:r>
              <a:rPr lang="en-US" altLang="zh-TW" sz="2600" b="1" dirty="0">
                <a:latin typeface="Century Gothic" pitchFamily="34" charset="0"/>
              </a:rPr>
              <a:t>Query Construction</a:t>
            </a: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Grouping Algorithm</a:t>
            </a:r>
            <a:endParaRPr lang="en-US" altLang="zh-TW" sz="2200" b="1" dirty="0"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Constructing SQL Clauses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2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Grouping Algorithm  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12474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Query </a:t>
            </a:r>
            <a:r>
              <a:rPr lang="en-US" altLang="zh-TW" dirty="0" smtClean="0"/>
              <a:t>: </a:t>
            </a:r>
            <a:r>
              <a:rPr lang="en-US" altLang="zh-TW" dirty="0"/>
              <a:t>Find Honda cars with white or black color and 4 </a:t>
            </a:r>
            <a:r>
              <a:rPr lang="en-US" altLang="zh-TW" dirty="0" smtClean="0"/>
              <a:t>doors or </a:t>
            </a:r>
            <a:r>
              <a:rPr lang="en-US" altLang="zh-TW" dirty="0"/>
              <a:t>having blue color with 2 doors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4" y="3557906"/>
            <a:ext cx="6187356" cy="13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133"/>
          <p:cNvCxnSpPr/>
          <p:nvPr/>
        </p:nvCxnSpPr>
        <p:spPr>
          <a:xfrm>
            <a:off x="0" y="3456146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4" y="1916832"/>
            <a:ext cx="4435264" cy="13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7"/>
          <p:cNvSpPr/>
          <p:nvPr/>
        </p:nvSpPr>
        <p:spPr>
          <a:xfrm>
            <a:off x="1475656" y="4047086"/>
            <a:ext cx="3384376" cy="360040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3" name="Straight Connector 133"/>
          <p:cNvCxnSpPr/>
          <p:nvPr/>
        </p:nvCxnSpPr>
        <p:spPr>
          <a:xfrm>
            <a:off x="35496" y="5040322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4" y="5206701"/>
            <a:ext cx="6451488" cy="14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7"/>
          <p:cNvSpPr/>
          <p:nvPr/>
        </p:nvSpPr>
        <p:spPr>
          <a:xfrm>
            <a:off x="1475656" y="2420888"/>
            <a:ext cx="2016224" cy="360040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3779912" y="2420888"/>
            <a:ext cx="827584" cy="360040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1547664" y="5733256"/>
            <a:ext cx="5184576" cy="360040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Grouping Algorithm  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6192688" cy="105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7"/>
          <p:cNvSpPr/>
          <p:nvPr/>
        </p:nvSpPr>
        <p:spPr>
          <a:xfrm>
            <a:off x="1475656" y="2060848"/>
            <a:ext cx="1368152" cy="648072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096344" cy="28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33"/>
          <p:cNvCxnSpPr/>
          <p:nvPr/>
        </p:nvCxnSpPr>
        <p:spPr>
          <a:xfrm>
            <a:off x="0" y="278092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49081"/>
            <a:ext cx="6515741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33"/>
          <p:cNvCxnSpPr/>
          <p:nvPr/>
        </p:nvCxnSpPr>
        <p:spPr>
          <a:xfrm>
            <a:off x="35496" y="50851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862263"/>
            <a:ext cx="6264697" cy="114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7"/>
          <p:cNvSpPr/>
          <p:nvPr/>
        </p:nvSpPr>
        <p:spPr>
          <a:xfrm>
            <a:off x="1403648" y="3356992"/>
            <a:ext cx="5400599" cy="576064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62309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7"/>
          <p:cNvSpPr/>
          <p:nvPr/>
        </p:nvSpPr>
        <p:spPr>
          <a:xfrm>
            <a:off x="548680" y="4085456"/>
            <a:ext cx="6506612" cy="927720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High Level Architecture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Parsing 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Delimiters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CFG Grammar</a:t>
            </a:r>
            <a:endParaRPr lang="en-US" altLang="zh-TW" sz="19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latin typeface="Century Gothic" pitchFamily="34" charset="0"/>
              </a:rPr>
              <a:t>SQL </a:t>
            </a:r>
            <a:r>
              <a:rPr lang="en-US" altLang="zh-TW" sz="2600" b="1" dirty="0">
                <a:latin typeface="Century Gothic" pitchFamily="34" charset="0"/>
              </a:rPr>
              <a:t>Query Construction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Grouping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Algorithm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Constructing SQL Clauses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4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Constructing SQL Clauses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1377171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zh-TW" sz="2200" b="1" dirty="0" smtClean="0"/>
              <a:t>Parenthesized Query</a:t>
            </a:r>
            <a:endParaRPr lang="zh-TW" altLang="zh-TW" sz="2200" dirty="0"/>
          </a:p>
        </p:txBody>
      </p:sp>
      <p:sp>
        <p:nvSpPr>
          <p:cNvPr id="3" name="矩形 2"/>
          <p:cNvSpPr/>
          <p:nvPr/>
        </p:nvSpPr>
        <p:spPr>
          <a:xfrm>
            <a:off x="422226" y="1808058"/>
            <a:ext cx="8110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( </a:t>
            </a:r>
            <a:r>
              <a:rPr lang="en-US" altLang="zh-TW" dirty="0" smtClean="0"/>
              <a:t>(</a:t>
            </a:r>
            <a:r>
              <a:rPr lang="en-US" altLang="zh-TW" dirty="0"/>
              <a:t>car = Honda) </a:t>
            </a:r>
            <a:r>
              <a:rPr lang="en-US" altLang="zh-TW" dirty="0" smtClean="0"/>
              <a:t>and  </a:t>
            </a:r>
            <a:r>
              <a:rPr lang="en-US" altLang="zh-TW" sz="2200" b="1" dirty="0" smtClean="0">
                <a:solidFill>
                  <a:srgbClr val="33CCFF"/>
                </a:solidFill>
              </a:rPr>
              <a:t>(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( </a:t>
            </a:r>
            <a:r>
              <a:rPr lang="en-US" altLang="zh-TW" dirty="0" smtClean="0"/>
              <a:t>(model </a:t>
            </a:r>
            <a:r>
              <a:rPr lang="en-US" altLang="zh-TW" dirty="0"/>
              <a:t>= </a:t>
            </a:r>
            <a:r>
              <a:rPr lang="en-US" altLang="zh-TW" dirty="0" smtClean="0"/>
              <a:t>civic) and (mileage &gt; 20 ) 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or 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/>
              <a:t>(price &lt; 15000) </a:t>
            </a:r>
            <a:r>
              <a:rPr lang="en-US" altLang="zh-TW" dirty="0"/>
              <a:t>or (</a:t>
            </a:r>
            <a:r>
              <a:rPr lang="en-US" altLang="zh-TW" dirty="0" smtClean="0"/>
              <a:t> year = 2000) 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 </a:t>
            </a:r>
            <a:r>
              <a:rPr lang="en-US" altLang="zh-TW" sz="2200" b="1" dirty="0">
                <a:solidFill>
                  <a:srgbClr val="33CCFF"/>
                </a:solidFill>
              </a:rPr>
              <a:t>)</a:t>
            </a:r>
            <a:r>
              <a:rPr lang="en-US" altLang="zh-TW" sz="2200" dirty="0" smtClean="0"/>
              <a:t>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)</a:t>
            </a:r>
            <a:endParaRPr lang="en-US" altLang="zh-TW" sz="2400" b="1" dirty="0">
              <a:solidFill>
                <a:srgbClr val="0070C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7544" y="2924944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zh-TW" sz="2200" b="1" dirty="0" smtClean="0"/>
              <a:t>Tabular format</a:t>
            </a:r>
            <a:endParaRPr lang="zh-TW" altLang="zh-TW" sz="22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8523"/>
              </p:ext>
            </p:extLst>
          </p:nvPr>
        </p:nvGraphicFramePr>
        <p:xfrm>
          <a:off x="467544" y="3429000"/>
          <a:ext cx="8280920" cy="28439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112"/>
                <a:gridCol w="1080120"/>
                <a:gridCol w="1728192"/>
                <a:gridCol w="1224136"/>
                <a:gridCol w="792088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Open </a:t>
                      </a:r>
                    </a:p>
                    <a:p>
                      <a:pPr algn="ctr"/>
                      <a:r>
                        <a:rPr lang="en-US" altLang="zh-TW" sz="1600" dirty="0" smtClean="0"/>
                        <a:t>bracket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Table</a:t>
                      </a:r>
                    </a:p>
                    <a:p>
                      <a:pPr algn="ctr"/>
                      <a:r>
                        <a:rPr lang="en-US" altLang="zh-TW" sz="1600" dirty="0" smtClean="0"/>
                        <a:t>List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Attribute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Condition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Value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Closed </a:t>
                      </a:r>
                    </a:p>
                    <a:p>
                      <a:pPr algn="ctr"/>
                      <a:r>
                        <a:rPr lang="en-US" altLang="zh-TW" sz="1600" dirty="0" smtClean="0"/>
                        <a:t>bracket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Logic </a:t>
                      </a:r>
                    </a:p>
                    <a:p>
                      <a:pPr algn="ctr"/>
                      <a:r>
                        <a:rPr lang="en-US" altLang="zh-TW" sz="1600" dirty="0" smtClean="0"/>
                        <a:t>Operator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((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smtClean="0"/>
                        <a:t>T1…..Tm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Make, ….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=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Honda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 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and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(((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T1….</a:t>
                      </a:r>
                      <a:r>
                        <a:rPr lang="en-US" altLang="zh-TW" sz="1600" dirty="0" err="1" smtClean="0"/>
                        <a:t>Tn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/>
                        <a:t>Model_name</a:t>
                      </a:r>
                      <a:r>
                        <a:rPr lang="en-US" altLang="zh-TW" sz="1600" dirty="0" smtClean="0"/>
                        <a:t>, ….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=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civic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And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(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……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Mileage , ….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&gt;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20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))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Or</a:t>
                      </a:r>
                      <a:endParaRPr lang="zh-TW" altLang="en-US" sz="1600" dirty="0"/>
                    </a:p>
                  </a:txBody>
                  <a:tcPr/>
                </a:tc>
              </a:tr>
              <a:tr h="4105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((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smtClean="0"/>
                        <a:t>……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Price, ….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&lt;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15000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Or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(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…..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Year, ….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=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2000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))))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-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2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Century Gothic" pitchFamily="34" charset="0"/>
              </a:rPr>
              <a:t>Introduction</a:t>
            </a:r>
            <a:endParaRPr lang="en-US" altLang="zh-TW" sz="2600" b="1" dirty="0"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High 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level Architecture</a:t>
            </a:r>
            <a:endParaRPr lang="en-US" altLang="zh-TW" sz="2600" b="1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Parsing 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Delimiters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CFG Grammar</a:t>
            </a:r>
            <a:endParaRPr lang="en-US" altLang="zh-TW" sz="19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SQL Query Construction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Grouping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Algorithm</a:t>
            </a:r>
            <a:endParaRPr lang="en-US" altLang="zh-TW" sz="2200" b="1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Constructing SQL Clauses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5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3055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Inverted Index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508518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inverted index rephrases the relational </a:t>
            </a:r>
            <a:r>
              <a:rPr lang="en-US" altLang="zh-TW" dirty="0" smtClean="0"/>
              <a:t>database by </a:t>
            </a:r>
            <a:r>
              <a:rPr lang="en-US" altLang="zh-TW" dirty="0"/>
              <a:t>associating every value to its corresponding column name </a:t>
            </a:r>
            <a:r>
              <a:rPr lang="en-US" altLang="zh-TW" dirty="0" smtClean="0"/>
              <a:t>and table </a:t>
            </a:r>
            <a:r>
              <a:rPr lang="en-US" altLang="zh-TW" dirty="0"/>
              <a:t>name.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66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Thesaurus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60848"/>
            <a:ext cx="681786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9" y="4221088"/>
            <a:ext cx="7219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85527" y="5085184"/>
            <a:ext cx="7075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‘address’ </a:t>
            </a:r>
            <a:r>
              <a:rPr lang="en-US" altLang="zh-TW" dirty="0"/>
              <a:t>synonym: </a:t>
            </a:r>
            <a:r>
              <a:rPr lang="en-US" altLang="zh-TW" b="1" dirty="0"/>
              <a:t>‘</a:t>
            </a:r>
            <a:r>
              <a:rPr lang="en-US" altLang="zh-TW" b="1" dirty="0" smtClean="0"/>
              <a:t>living’</a:t>
            </a:r>
          </a:p>
          <a:p>
            <a:r>
              <a:rPr lang="en-US" altLang="zh-TW" dirty="0" smtClean="0"/>
              <a:t>used </a:t>
            </a:r>
            <a:r>
              <a:rPr lang="en-US" altLang="zh-TW" dirty="0"/>
              <a:t>by the user to represent </a:t>
            </a:r>
            <a:r>
              <a:rPr lang="en-US" altLang="zh-TW" dirty="0" smtClean="0"/>
              <a:t>the meta-data </a:t>
            </a:r>
            <a:r>
              <a:rPr lang="en-US" altLang="zh-TW" dirty="0"/>
              <a:t>information. 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76534" y="1255394"/>
            <a:ext cx="7955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While constructing an English statement query, user shouldn’t </a:t>
            </a:r>
            <a:r>
              <a:rPr lang="en-US" altLang="zh-TW" dirty="0" smtClean="0"/>
              <a:t>be restricted </a:t>
            </a:r>
            <a:r>
              <a:rPr lang="en-US" altLang="zh-TW" dirty="0"/>
              <a:t>to the terminologies comprising of attributes and </a:t>
            </a:r>
            <a:r>
              <a:rPr lang="en-US" altLang="zh-TW" dirty="0" smtClean="0"/>
              <a:t>table names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2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Constructing SQL Clauses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5491" y="3272261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zh-TW" sz="2200" b="1" dirty="0" smtClean="0"/>
              <a:t>Unorganized format</a:t>
            </a:r>
            <a:endParaRPr lang="zh-TW" altLang="zh-TW" sz="2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25602"/>
            <a:ext cx="638450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3" y="1052736"/>
            <a:ext cx="7008837" cy="214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6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Constructing SQL Clauses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4366265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zh-TW" sz="2200" b="1" dirty="0"/>
              <a:t>SQL </a:t>
            </a:r>
            <a:r>
              <a:rPr lang="en-US" altLang="zh-TW" sz="2200" b="1" dirty="0" smtClean="0"/>
              <a:t>format</a:t>
            </a:r>
            <a:endParaRPr lang="zh-TW" altLang="zh-TW" sz="2200" dirty="0"/>
          </a:p>
        </p:txBody>
      </p:sp>
      <p:sp>
        <p:nvSpPr>
          <p:cNvPr id="11" name="矩形 10"/>
          <p:cNvSpPr/>
          <p:nvPr/>
        </p:nvSpPr>
        <p:spPr>
          <a:xfrm>
            <a:off x="395536" y="980728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zh-TW" sz="2200" b="1" dirty="0" smtClean="0"/>
              <a:t>Unorganized format</a:t>
            </a:r>
            <a:endParaRPr lang="zh-TW" altLang="zh-TW" sz="2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7" y="4725144"/>
            <a:ext cx="848099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3953"/>
            <a:ext cx="5544616" cy="279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High Level Architecture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Parsing 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Delimiters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CFG Grammar</a:t>
            </a:r>
            <a:endParaRPr lang="en-US" altLang="zh-TW" sz="19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SQL Query Construction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Resolving Ambiguity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Grouping Algorithm</a:t>
            </a:r>
            <a:endParaRPr lang="en-US" altLang="zh-TW" sz="2200" b="1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Constructing SQL Clauses</a:t>
            </a:r>
          </a:p>
          <a:p>
            <a:r>
              <a:rPr lang="en-US" altLang="zh-TW" sz="2600" b="1" dirty="0"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688632" cy="391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23528" y="5445224"/>
            <a:ext cx="8640960" cy="133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2000"/>
              </a:lnSpc>
              <a:buFont typeface="Wingdings" pitchFamily="2" charset="2"/>
              <a:buChar char="l"/>
            </a:pPr>
            <a:r>
              <a:rPr lang="en-US" altLang="zh-TW" dirty="0" smtClean="0"/>
              <a:t>X1-axis represents </a:t>
            </a:r>
            <a:r>
              <a:rPr lang="en-US" altLang="zh-TW" dirty="0"/>
              <a:t>the time factor for query </a:t>
            </a:r>
            <a:r>
              <a:rPr lang="en-US" altLang="zh-TW" dirty="0" smtClean="0"/>
              <a:t>computation</a:t>
            </a:r>
            <a:endParaRPr lang="en-US" altLang="zh-TW" dirty="0"/>
          </a:p>
          <a:p>
            <a:pPr marL="285750" indent="-285750">
              <a:lnSpc>
                <a:spcPct val="112000"/>
              </a:lnSpc>
              <a:buFont typeface="Wingdings" pitchFamily="2" charset="2"/>
              <a:buChar char="l"/>
            </a:pPr>
            <a:r>
              <a:rPr lang="en-US" altLang="zh-TW" dirty="0" smtClean="0"/>
              <a:t>X2-axis denotes </a:t>
            </a:r>
            <a:r>
              <a:rPr lang="en-US" altLang="zh-TW" dirty="0"/>
              <a:t>the percentage value for recall and </a:t>
            </a:r>
            <a:r>
              <a:rPr lang="en-US" altLang="zh-TW" dirty="0" smtClean="0"/>
              <a:t>precision</a:t>
            </a:r>
          </a:p>
          <a:p>
            <a:pPr marL="285750" indent="-285750">
              <a:lnSpc>
                <a:spcPct val="112000"/>
              </a:lnSpc>
              <a:buFont typeface="Wingdings" pitchFamily="2" charset="2"/>
              <a:buChar char="l"/>
            </a:pPr>
            <a:r>
              <a:rPr lang="en-US" altLang="zh-TW" dirty="0"/>
              <a:t>Y-axis represents number of values in the given query for which the attributes are specified </a:t>
            </a:r>
            <a:r>
              <a:rPr lang="en-US" altLang="zh-TW" dirty="0" smtClean="0"/>
              <a:t>explicitly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2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High Level Architecture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Parsing 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Delimiters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CFG Grammar</a:t>
            </a:r>
            <a:endParaRPr lang="en-US" altLang="zh-TW" sz="19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SQL Query Construction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Resolving Ambiguity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Grouping Algorithm</a:t>
            </a:r>
            <a:endParaRPr lang="en-US" altLang="zh-TW" sz="2200" b="1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Constructing SQL Clauses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1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Conclusion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1520" y="1340768"/>
            <a:ext cx="8784976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Paper points out </a:t>
            </a:r>
            <a:r>
              <a:rPr lang="en-US" altLang="zh-TW" dirty="0"/>
              <a:t>the intrinsic limitation of keyword search </a:t>
            </a:r>
            <a:r>
              <a:rPr lang="en-US" altLang="zh-TW" dirty="0" smtClean="0"/>
              <a:t>in databases </a:t>
            </a:r>
            <a:r>
              <a:rPr lang="en-US" altLang="zh-TW" dirty="0"/>
              <a:t>due to its lack of dealing with </a:t>
            </a:r>
            <a:r>
              <a:rPr lang="en-US" altLang="zh-TW" dirty="0" smtClean="0"/>
              <a:t>semantics.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user can simply </a:t>
            </a:r>
            <a:r>
              <a:rPr lang="en-US" altLang="zh-TW" dirty="0"/>
              <a:t>use the English language statements to retrieve the </a:t>
            </a:r>
            <a:r>
              <a:rPr lang="en-US" altLang="zh-TW" dirty="0" smtClean="0"/>
              <a:t>desired results for </a:t>
            </a:r>
            <a:r>
              <a:rPr lang="en-US" altLang="zh-TW" dirty="0"/>
              <a:t>STRUCT </a:t>
            </a:r>
            <a:r>
              <a:rPr lang="en-US" altLang="zh-TW" dirty="0" smtClean="0"/>
              <a:t>system.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By </a:t>
            </a:r>
            <a:r>
              <a:rPr lang="en-US" altLang="zh-TW" dirty="0"/>
              <a:t>employing a relatively simple </a:t>
            </a:r>
            <a:r>
              <a:rPr lang="en-US" altLang="zh-TW" b="1" dirty="0"/>
              <a:t>parsing technique </a:t>
            </a:r>
            <a:r>
              <a:rPr lang="en-US" altLang="zh-TW" dirty="0" smtClean="0"/>
              <a:t>(</a:t>
            </a:r>
            <a:r>
              <a:rPr lang="en-US" altLang="zh-TW" dirty="0"/>
              <a:t>Context Free </a:t>
            </a:r>
            <a:r>
              <a:rPr lang="en-US" altLang="zh-TW" dirty="0" smtClean="0"/>
              <a:t>Grammar ) and developing </a:t>
            </a:r>
            <a:r>
              <a:rPr lang="en-US" altLang="zh-TW" dirty="0"/>
              <a:t>a </a:t>
            </a:r>
            <a:r>
              <a:rPr lang="en-US" altLang="zh-TW" b="1" dirty="0"/>
              <a:t>grouping algorithm </a:t>
            </a:r>
            <a:r>
              <a:rPr lang="en-US" altLang="zh-TW" dirty="0"/>
              <a:t>which incorporates </a:t>
            </a:r>
            <a:r>
              <a:rPr lang="en-US" altLang="zh-TW" dirty="0" smtClean="0"/>
              <a:t>contextual information </a:t>
            </a:r>
            <a:r>
              <a:rPr lang="en-US" altLang="zh-TW" dirty="0"/>
              <a:t>obtained from user </a:t>
            </a:r>
            <a:r>
              <a:rPr lang="en-US" altLang="zh-TW" dirty="0" smtClean="0"/>
              <a:t>queries.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968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Schema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1" y="1325940"/>
            <a:ext cx="8492387" cy="476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3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Resolving the Ambiguity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687488"/>
            <a:ext cx="818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Query 10: Find cars having color White </a:t>
            </a:r>
            <a:r>
              <a:rPr lang="en-US" altLang="zh-TW" b="1" dirty="0"/>
              <a:t>or </a:t>
            </a:r>
            <a:r>
              <a:rPr lang="en-US" altLang="zh-TW" dirty="0"/>
              <a:t>Black </a:t>
            </a:r>
            <a:r>
              <a:rPr lang="en-US" altLang="zh-TW" b="1" dirty="0"/>
              <a:t>and </a:t>
            </a:r>
            <a:r>
              <a:rPr lang="en-US" altLang="zh-TW" dirty="0"/>
              <a:t>price </a:t>
            </a:r>
            <a:r>
              <a:rPr lang="en-US" altLang="zh-TW" dirty="0" smtClean="0"/>
              <a:t>&lt; $3000</a:t>
            </a:r>
          </a:p>
          <a:p>
            <a:r>
              <a:rPr lang="en-US" altLang="zh-TW" dirty="0"/>
              <a:t>Parenthesized format: (color = White or color = Black) and (price &lt; 3000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7544" y="242088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Query 11: Find cars having red AND green color.</a:t>
            </a:r>
          </a:p>
          <a:p>
            <a:r>
              <a:rPr lang="en-US" altLang="zh-TW" dirty="0"/>
              <a:t>Parenthesized format: (color = red or color= green).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229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8" y="3257550"/>
            <a:ext cx="35623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133"/>
          <p:cNvCxnSpPr/>
          <p:nvPr/>
        </p:nvCxnSpPr>
        <p:spPr>
          <a:xfrm>
            <a:off x="35496" y="314096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95536" y="364502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Query 12: Find a car which does not have mileage &lt; 20 and </a:t>
            </a:r>
            <a:r>
              <a:rPr lang="en-US" altLang="zh-TW" dirty="0" smtClean="0"/>
              <a:t>price &gt; </a:t>
            </a:r>
            <a:r>
              <a:rPr lang="en-US" altLang="zh-TW" dirty="0"/>
              <a:t>20000</a:t>
            </a:r>
          </a:p>
          <a:p>
            <a:r>
              <a:rPr lang="en-US" altLang="zh-TW" dirty="0"/>
              <a:t>Parenthesized format: ~ (mileage &lt; 20 and price &gt; 2000).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4365104"/>
            <a:ext cx="8050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Query 13: Find any car but not Honda and should not be Red </a:t>
            </a:r>
            <a:r>
              <a:rPr lang="en-US" altLang="zh-TW" dirty="0" smtClean="0"/>
              <a:t>in color</a:t>
            </a:r>
            <a:endParaRPr lang="en-US" altLang="zh-TW" dirty="0"/>
          </a:p>
          <a:p>
            <a:r>
              <a:rPr lang="en-US" altLang="zh-TW" dirty="0"/>
              <a:t>Parenthesized format: ~ (Honda) and ~(Red).</a:t>
            </a:r>
            <a:endParaRPr lang="zh-TW" alt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9" y="5229200"/>
            <a:ext cx="5724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33"/>
          <p:cNvCxnSpPr/>
          <p:nvPr/>
        </p:nvCxnSpPr>
        <p:spPr>
          <a:xfrm>
            <a:off x="35496" y="508518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1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9552" y="2852936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200" b="1" dirty="0" smtClean="0"/>
              <a:t>System Interface</a:t>
            </a:r>
            <a:endParaRPr lang="zh-TW" altLang="en-US" sz="2200" b="1" dirty="0"/>
          </a:p>
        </p:txBody>
      </p:sp>
      <p:cxnSp>
        <p:nvCxnSpPr>
          <p:cNvPr id="6" name="Straight Arrow Connector 9"/>
          <p:cNvCxnSpPr/>
          <p:nvPr/>
        </p:nvCxnSpPr>
        <p:spPr>
          <a:xfrm>
            <a:off x="4211960" y="1916832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18" y="1259312"/>
            <a:ext cx="1142058" cy="132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768296" y="1557953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/>
              <a:t>Keyword Search</a:t>
            </a:r>
            <a:endParaRPr lang="zh-TW" altLang="en-US" sz="2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67544" y="1988840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/>
              <a:t>English Language Query</a:t>
            </a:r>
            <a:endParaRPr lang="zh-TW" altLang="en-US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0" y="3373120"/>
            <a:ext cx="8142436" cy="32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7560840" cy="56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7632848" cy="18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2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78" y="1196752"/>
            <a:ext cx="48704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424847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4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 - Overview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7544" y="357301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200" b="1" dirty="0" smtClean="0"/>
              <a:t>Break </a:t>
            </a:r>
            <a:r>
              <a:rPr lang="en-US" altLang="zh-TW" sz="2200" b="1" dirty="0"/>
              <a:t>the query into sub-queries </a:t>
            </a:r>
            <a:endParaRPr lang="zh-TW" altLang="zh-TW" sz="2200" dirty="0"/>
          </a:p>
          <a:p>
            <a:r>
              <a:rPr lang="en-US" altLang="zh-TW" dirty="0" smtClean="0"/>
              <a:t>Query:  </a:t>
            </a:r>
            <a:r>
              <a:rPr lang="en-US" altLang="zh-TW" dirty="0"/>
              <a:t>Find a Honda car which is Civic in model and mileage greater than 20 or has price less than 15000 or manufactured in year 2000.</a:t>
            </a:r>
            <a:endParaRPr lang="zh-TW" altLang="zh-TW" dirty="0"/>
          </a:p>
          <a:p>
            <a:pPr lvl="0"/>
            <a:r>
              <a:rPr lang="en-US" altLang="zh-TW" dirty="0"/>
              <a:t>SQ-1: Find a Honda car</a:t>
            </a:r>
            <a:endParaRPr lang="zh-TW" altLang="zh-TW" dirty="0"/>
          </a:p>
          <a:p>
            <a:pPr lvl="0"/>
            <a:r>
              <a:rPr lang="en-US" altLang="zh-TW" dirty="0"/>
              <a:t>SQ-2: Civic in model and mileage greater than 20 or</a:t>
            </a:r>
            <a:endParaRPr lang="zh-TW" altLang="zh-TW" dirty="0"/>
          </a:p>
          <a:p>
            <a:pPr lvl="0"/>
            <a:r>
              <a:rPr lang="en-US" altLang="zh-TW" dirty="0"/>
              <a:t>SQ-3: price less than 15000 or manufactured in year 2000</a:t>
            </a:r>
            <a:endParaRPr lang="zh-TW" altLang="zh-TW" dirty="0"/>
          </a:p>
        </p:txBody>
      </p:sp>
      <p:sp>
        <p:nvSpPr>
          <p:cNvPr id="6" name="矩形 5"/>
          <p:cNvSpPr/>
          <p:nvPr/>
        </p:nvSpPr>
        <p:spPr>
          <a:xfrm>
            <a:off x="467544" y="5407476"/>
            <a:ext cx="7560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200" b="1" dirty="0" smtClean="0"/>
              <a:t>Parenthesize Query</a:t>
            </a: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8" y="1124744"/>
            <a:ext cx="8266336" cy="119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8" y="2312876"/>
            <a:ext cx="8398836" cy="108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67544" y="5805264"/>
            <a:ext cx="8110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( </a:t>
            </a:r>
            <a:r>
              <a:rPr lang="en-US" altLang="zh-TW" dirty="0" smtClean="0"/>
              <a:t>(</a:t>
            </a:r>
            <a:r>
              <a:rPr lang="en-US" altLang="zh-TW" dirty="0"/>
              <a:t>car = Honda) </a:t>
            </a:r>
            <a:r>
              <a:rPr lang="en-US" altLang="zh-TW" dirty="0" smtClean="0"/>
              <a:t>and  </a:t>
            </a:r>
            <a:r>
              <a:rPr lang="en-US" altLang="zh-TW" sz="2200" b="1" dirty="0" smtClean="0">
                <a:solidFill>
                  <a:srgbClr val="33CCFF"/>
                </a:solidFill>
              </a:rPr>
              <a:t>(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( </a:t>
            </a:r>
            <a:r>
              <a:rPr lang="en-US" altLang="zh-TW" dirty="0" smtClean="0"/>
              <a:t>(model </a:t>
            </a:r>
            <a:r>
              <a:rPr lang="en-US" altLang="zh-TW" dirty="0"/>
              <a:t>= </a:t>
            </a:r>
            <a:r>
              <a:rPr lang="en-US" altLang="zh-TW" dirty="0" smtClean="0"/>
              <a:t>civic) and (mileage &gt; 20 ) 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or 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/>
              <a:t>(price &lt; 15000) </a:t>
            </a:r>
            <a:r>
              <a:rPr lang="en-US" altLang="zh-TW" dirty="0"/>
              <a:t>or (</a:t>
            </a:r>
            <a:r>
              <a:rPr lang="en-US" altLang="zh-TW" dirty="0" smtClean="0"/>
              <a:t> year = 2000) 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 </a:t>
            </a:r>
            <a:r>
              <a:rPr lang="en-US" altLang="zh-TW" sz="2200" b="1" dirty="0">
                <a:solidFill>
                  <a:srgbClr val="33CCFF"/>
                </a:solidFill>
              </a:rPr>
              <a:t>)</a:t>
            </a:r>
            <a:r>
              <a:rPr lang="en-US" altLang="zh-TW" sz="2200" dirty="0" smtClean="0"/>
              <a:t>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)</a:t>
            </a:r>
            <a:endParaRPr lang="en-US" altLang="zh-TW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4366265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zh-TW" sz="2200" b="1" dirty="0"/>
              <a:t>SQL </a:t>
            </a:r>
            <a:r>
              <a:rPr lang="en-US" altLang="zh-TW" sz="2200" b="1" dirty="0" smtClean="0"/>
              <a:t>format</a:t>
            </a:r>
            <a:endParaRPr lang="zh-TW" altLang="zh-TW" sz="2200" dirty="0"/>
          </a:p>
        </p:txBody>
      </p:sp>
      <p:sp>
        <p:nvSpPr>
          <p:cNvPr id="9" name="矩形 8"/>
          <p:cNvSpPr/>
          <p:nvPr/>
        </p:nvSpPr>
        <p:spPr>
          <a:xfrm>
            <a:off x="395536" y="980728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zh-TW" sz="2200" b="1" dirty="0" smtClean="0"/>
              <a:t>Unorganized format</a:t>
            </a:r>
            <a:endParaRPr lang="zh-TW" altLang="zh-TW" sz="2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7" y="4725144"/>
            <a:ext cx="848099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3953"/>
            <a:ext cx="5544616" cy="279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2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High L</a:t>
            </a:r>
            <a:r>
              <a:rPr lang="en-US" altLang="zh-TW" sz="2600" b="1" dirty="0" smtClean="0">
                <a:latin typeface="Century Gothic" pitchFamily="34" charset="0"/>
              </a:rPr>
              <a:t>evel </a:t>
            </a:r>
            <a:r>
              <a:rPr lang="en-US" altLang="zh-TW" sz="2600" b="1" dirty="0">
                <a:latin typeface="Century Gothic" pitchFamily="34" charset="0"/>
              </a:rPr>
              <a:t>Architecture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Parsing 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Delimiters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CFG Grammar</a:t>
            </a:r>
            <a:endParaRPr lang="en-US" altLang="zh-TW" sz="19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SQL Query Construction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Grouping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Algorithm</a:t>
            </a:r>
            <a:endParaRPr lang="en-US" altLang="zh-TW" sz="2200" b="1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Constructing SQL Clauses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9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High Level Architecture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464562"/>
            <a:ext cx="8424936" cy="484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High Level Architecture</a:t>
            </a:r>
          </a:p>
          <a:p>
            <a:r>
              <a:rPr lang="en-US" altLang="zh-TW" sz="2600" b="1" dirty="0">
                <a:latin typeface="Century Gothic" pitchFamily="34" charset="0"/>
              </a:rPr>
              <a:t>Query Parsing 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Delimiters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CFG Grammar</a:t>
            </a:r>
            <a:endParaRPr lang="en-US" altLang="zh-TW" sz="19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SQL Query Construction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Resolving Ambiguity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Grouping Algorithm</a:t>
            </a:r>
            <a:endParaRPr lang="en-US" altLang="zh-TW" sz="2200" b="1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Constructing SQL Clauses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smtClean="0">
                <a:latin typeface="Arial Rounded MT Bold" pitchFamily="34" charset="0"/>
              </a:rPr>
              <a:t>Query Parsing  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1196752"/>
            <a:ext cx="784887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An English user </a:t>
            </a:r>
            <a:r>
              <a:rPr lang="en-US" altLang="zh-TW" dirty="0" smtClean="0"/>
              <a:t>query comes </a:t>
            </a:r>
            <a:r>
              <a:rPr lang="en-US" altLang="zh-TW" dirty="0"/>
              <a:t>with a subject and a predicate. </a:t>
            </a:r>
            <a:endParaRPr lang="en-US" altLang="zh-TW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TW" dirty="0" smtClean="0"/>
              <a:t>The subject </a:t>
            </a:r>
            <a:r>
              <a:rPr lang="en-US" altLang="zh-TW" dirty="0"/>
              <a:t>is </a:t>
            </a:r>
            <a:r>
              <a:rPr lang="en-US" altLang="zh-TW" dirty="0" smtClean="0"/>
              <a:t>the information </a:t>
            </a:r>
            <a:r>
              <a:rPr lang="en-US" altLang="zh-TW" dirty="0"/>
              <a:t>that the user is looking </a:t>
            </a:r>
            <a:r>
              <a:rPr lang="en-US" altLang="zh-TW" dirty="0" smtClean="0"/>
              <a:t>for.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TW" dirty="0" smtClean="0"/>
              <a:t>The </a:t>
            </a:r>
            <a:r>
              <a:rPr lang="en-US" altLang="zh-TW" dirty="0"/>
              <a:t>predicate tells </a:t>
            </a:r>
            <a:r>
              <a:rPr lang="en-US" altLang="zh-TW" dirty="0" smtClean="0"/>
              <a:t>us something </a:t>
            </a:r>
            <a:r>
              <a:rPr lang="en-US" altLang="zh-TW" dirty="0"/>
              <a:t>about the subject’s requirement with the help of </a:t>
            </a:r>
            <a:r>
              <a:rPr lang="en-US" altLang="zh-TW" dirty="0" smtClean="0"/>
              <a:t>sub-queries (</a:t>
            </a:r>
            <a:r>
              <a:rPr lang="en-US" altLang="zh-TW" dirty="0"/>
              <a:t>SQ</a:t>
            </a:r>
            <a:r>
              <a:rPr lang="en-US" altLang="zh-TW" dirty="0" smtClean="0"/>
              <a:t>).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314096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Query : A Toyota car </a:t>
            </a:r>
            <a:r>
              <a:rPr lang="en-US" altLang="zh-TW" b="1" dirty="0" smtClean="0"/>
              <a:t>having </a:t>
            </a:r>
            <a:r>
              <a:rPr lang="en-US" altLang="zh-TW" dirty="0" smtClean="0"/>
              <a:t>Red color and production year &gt; 2000 or </a:t>
            </a:r>
            <a:r>
              <a:rPr lang="en-US" altLang="zh-TW" b="1" dirty="0" smtClean="0"/>
              <a:t>giving </a:t>
            </a:r>
            <a:r>
              <a:rPr lang="en-US" altLang="zh-TW" dirty="0" smtClean="0"/>
              <a:t>mileage of 30 miles per gallon. 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467544" y="429483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SQ 1: Red color and production year &gt; 2000 or</a:t>
            </a:r>
          </a:p>
          <a:p>
            <a:r>
              <a:rPr lang="en-US" altLang="zh-TW" dirty="0"/>
              <a:t>SQ 2: mileage of 30 miles per gallon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7544" y="3851756"/>
            <a:ext cx="233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Subject: A Toyota car</a:t>
            </a:r>
          </a:p>
        </p:txBody>
      </p:sp>
    </p:spTree>
    <p:extLst>
      <p:ext uri="{BB962C8B-B14F-4D97-AF65-F5344CB8AC3E}">
        <p14:creationId xmlns:p14="http://schemas.microsoft.com/office/powerpoint/2010/main" val="61623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24543</TotalTime>
  <Words>1429</Words>
  <Application>Microsoft Office PowerPoint</Application>
  <PresentationFormat>如螢幕大小 (4:3)</PresentationFormat>
  <Paragraphs>297</Paragraphs>
  <Slides>30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清晰度</vt:lpstr>
      <vt:lpstr>PowerPoint 簡報</vt:lpstr>
      <vt:lpstr>Outline</vt:lpstr>
      <vt:lpstr>Introduction</vt:lpstr>
      <vt:lpstr>Introduction - Overview</vt:lpstr>
      <vt:lpstr>Introduction</vt:lpstr>
      <vt:lpstr>Outline</vt:lpstr>
      <vt:lpstr>High Level Architecture</vt:lpstr>
      <vt:lpstr>Outline</vt:lpstr>
      <vt:lpstr>Query Parsing  </vt:lpstr>
      <vt:lpstr>Query Parsing - Delimiters  </vt:lpstr>
      <vt:lpstr>Query Parsing - Delimiters  </vt:lpstr>
      <vt:lpstr>Outline</vt:lpstr>
      <vt:lpstr>PowerPoint 簡報</vt:lpstr>
      <vt:lpstr>PowerPoint 簡報</vt:lpstr>
      <vt:lpstr>Outline</vt:lpstr>
      <vt:lpstr>Grouping Algorithm  </vt:lpstr>
      <vt:lpstr>Grouping Algorithm  </vt:lpstr>
      <vt:lpstr>Outline</vt:lpstr>
      <vt:lpstr>Constructing SQL Clauses</vt:lpstr>
      <vt:lpstr>Inverted Index</vt:lpstr>
      <vt:lpstr>Thesaurus</vt:lpstr>
      <vt:lpstr>Constructing SQL Clauses</vt:lpstr>
      <vt:lpstr>Constructing SQL Clauses</vt:lpstr>
      <vt:lpstr>Outline</vt:lpstr>
      <vt:lpstr>Experiment</vt:lpstr>
      <vt:lpstr>Outline</vt:lpstr>
      <vt:lpstr>Conclusion</vt:lpstr>
      <vt:lpstr>Schema</vt:lpstr>
      <vt:lpstr>Resolving the Ambiguity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michael</cp:lastModifiedBy>
  <cp:revision>2101</cp:revision>
  <cp:lastPrinted>2012-12-20T00:44:33Z</cp:lastPrinted>
  <dcterms:created xsi:type="dcterms:W3CDTF">2011-06-14T10:57:34Z</dcterms:created>
  <dcterms:modified xsi:type="dcterms:W3CDTF">2012-12-20T08:41:53Z</dcterms:modified>
</cp:coreProperties>
</file>